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65" r:id="rId3"/>
    <p:sldId id="267" r:id="rId4"/>
    <p:sldId id="279" r:id="rId5"/>
    <p:sldId id="280" r:id="rId6"/>
    <p:sldId id="281" r:id="rId7"/>
    <p:sldId id="282" r:id="rId8"/>
    <p:sldId id="283" r:id="rId9"/>
    <p:sldId id="284" r:id="rId10"/>
    <p:sldId id="285" r:id="rId11"/>
    <p:sldId id="286" r:id="rId12"/>
    <p:sldId id="28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0" d="100"/>
          <a:sy n="80" d="100"/>
        </p:scale>
        <p:origin x="-108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06/02/1443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06/02/1443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kenanaonline.com/users/ahmedkordy/tags/6404/pos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ar-IQ" sz="4800" dirty="0" smtClean="0">
                <a:solidFill>
                  <a:schemeClr val="accent6">
                    <a:lumMod val="40000"/>
                    <a:lumOff val="60000"/>
                  </a:schemeClr>
                </a:solidFill>
              </a:rPr>
              <a:t>   </a:t>
            </a:r>
            <a:r>
              <a:rPr lang="en-US" sz="4800" dirty="0" smtClean="0">
                <a:solidFill>
                  <a:schemeClr val="accent6">
                    <a:lumMod val="40000"/>
                    <a:lumOff val="60000"/>
                  </a:schemeClr>
                </a:solidFill>
              </a:rPr>
              <a:t/>
            </a:r>
            <a:br>
              <a:rPr lang="en-US" sz="4800" dirty="0" smtClean="0">
                <a:solidFill>
                  <a:schemeClr val="accent6">
                    <a:lumMod val="40000"/>
                    <a:lumOff val="60000"/>
                  </a:schemeClr>
                </a:solidFill>
              </a:rPr>
            </a:br>
            <a:r>
              <a:rPr lang="ar-IQ" sz="4800" dirty="0" smtClean="0">
                <a:solidFill>
                  <a:schemeClr val="accent6">
                    <a:lumMod val="40000"/>
                    <a:lumOff val="60000"/>
                  </a:schemeClr>
                </a:solidFill>
              </a:rPr>
              <a:t> نظريات تستند </a:t>
            </a:r>
            <a:r>
              <a:rPr lang="ar-IQ" sz="4800" dirty="0" err="1" smtClean="0">
                <a:solidFill>
                  <a:schemeClr val="accent6">
                    <a:lumMod val="40000"/>
                    <a:lumOff val="60000"/>
                  </a:schemeClr>
                </a:solidFill>
              </a:rPr>
              <a:t>الى</a:t>
            </a:r>
            <a:r>
              <a:rPr lang="ar-IQ" sz="4800" dirty="0" smtClean="0">
                <a:solidFill>
                  <a:schemeClr val="accent6">
                    <a:lumMod val="40000"/>
                    <a:lumOff val="60000"/>
                  </a:schemeClr>
                </a:solidFill>
              </a:rPr>
              <a:t> الحتمية التفاعلية</a:t>
            </a:r>
            <a:br>
              <a:rPr lang="ar-IQ" sz="4800" dirty="0" smtClean="0">
                <a:solidFill>
                  <a:schemeClr val="accent6">
                    <a:lumMod val="40000"/>
                    <a:lumOff val="60000"/>
                  </a:schemeClr>
                </a:solidFill>
              </a:rPr>
            </a:br>
            <a:r>
              <a:rPr lang="ar-IQ" sz="4800" dirty="0" err="1" smtClean="0">
                <a:solidFill>
                  <a:schemeClr val="accent6">
                    <a:lumMod val="40000"/>
                    <a:lumOff val="60000"/>
                  </a:schemeClr>
                </a:solidFill>
              </a:rPr>
              <a:t>الاستاذ</a:t>
            </a:r>
            <a:r>
              <a:rPr lang="ar-IQ" sz="4800" smtClean="0">
                <a:solidFill>
                  <a:schemeClr val="accent6">
                    <a:lumMod val="40000"/>
                    <a:lumOff val="60000"/>
                  </a:schemeClr>
                </a:solidFill>
              </a:rPr>
              <a:t> </a:t>
            </a:r>
            <a:r>
              <a:rPr lang="ar-IQ" sz="4800" smtClean="0">
                <a:solidFill>
                  <a:schemeClr val="accent6">
                    <a:lumMod val="40000"/>
                    <a:lumOff val="60000"/>
                  </a:schemeClr>
                </a:solidFill>
              </a:rPr>
              <a:t>المساعد الدكتورة </a:t>
            </a:r>
            <a:r>
              <a:rPr lang="ar-IQ" sz="4800" dirty="0" smtClean="0">
                <a:solidFill>
                  <a:schemeClr val="accent6">
                    <a:lumMod val="40000"/>
                    <a:lumOff val="60000"/>
                  </a:schemeClr>
                </a:solidFill>
              </a:rPr>
              <a:t>عفيفة طه ياسين  </a:t>
            </a:r>
            <a:endParaRPr lang="ar-SA" sz="4800" dirty="0">
              <a:solidFill>
                <a:schemeClr val="accent6">
                  <a:lumMod val="40000"/>
                  <a:lumOff val="60000"/>
                </a:schemeClr>
              </a:solidFill>
            </a:endParaRPr>
          </a:p>
        </p:txBody>
      </p:sp>
      <p:sp>
        <p:nvSpPr>
          <p:cNvPr id="3" name="عنوان فرعي 2"/>
          <p:cNvSpPr>
            <a:spLocks noGrp="1"/>
          </p:cNvSpPr>
          <p:nvPr>
            <p:ph type="subTitle" idx="1"/>
          </p:nvPr>
        </p:nvSpPr>
        <p:spPr>
          <a:xfrm>
            <a:off x="1371600" y="5589240"/>
            <a:ext cx="45719" cy="49560"/>
          </a:xfrm>
        </p:spPr>
        <p:txBody>
          <a:bodyPr>
            <a:normAutofit fontScale="25000" lnSpcReduction="20000"/>
          </a:bodyPr>
          <a:lstStyle/>
          <a:p>
            <a:endParaRPr lang="ar-SA" dirty="0"/>
          </a:p>
        </p:txBody>
      </p:sp>
    </p:spTree>
    <p:extLst>
      <p:ext uri="{BB962C8B-B14F-4D97-AF65-F5344CB8AC3E}">
        <p14:creationId xmlns="" xmlns:p14="http://schemas.microsoft.com/office/powerpoint/2010/main" val="1108684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normAutofit fontScale="62500" lnSpcReduction="20000"/>
          </a:bodyPr>
          <a:lstStyle/>
          <a:p>
            <a:r>
              <a:rPr lang="ar-IQ" sz="3400" b="1" dirty="0" smtClean="0">
                <a:latin typeface="Simplified Arabic" pitchFamily="18" charset="-78"/>
                <a:cs typeface="Simplified Arabic" pitchFamily="18" charset="-78"/>
              </a:rPr>
              <a:t>الذات المتفردة :</a:t>
            </a:r>
            <a:endParaRPr lang="en-US" sz="3400" b="1" dirty="0" smtClean="0">
              <a:latin typeface="Simplified Arabic" pitchFamily="18" charset="-78"/>
              <a:cs typeface="Simplified Arabic" pitchFamily="18" charset="-78"/>
            </a:endParaRPr>
          </a:p>
          <a:p>
            <a:pPr>
              <a:buNone/>
            </a:pPr>
            <a:r>
              <a:rPr lang="ar-IQ" b="1" dirty="0" smtClean="0"/>
              <a:t>       ترتيب الميلاد: ( </a:t>
            </a:r>
            <a:r>
              <a:rPr lang="en-US" b="1" dirty="0" smtClean="0"/>
              <a:t>Birth order )</a:t>
            </a:r>
          </a:p>
          <a:p>
            <a:r>
              <a:rPr lang="ar-IQ" b="1" dirty="0" smtClean="0"/>
              <a:t>إن مركز الفرد في الأسرة يقوم بدور كبير في تحديد نفسيته، وذلك لأن مركز الفرد في الأسرة يترك طابعا بارزا في أسلوب الحياة في الفرد. كما تنشأ كل المصاعب التي تعوق النمو من شدة المنافسة وقلة التعاون في ذلك المحيط.</a:t>
            </a:r>
          </a:p>
          <a:p>
            <a:r>
              <a:rPr lang="ar-IQ" b="1" dirty="0" smtClean="0"/>
              <a:t>لذا يجب أن يدرس الفرد دائماً في إطار علاقاته مع الآخرين، لأن هذه العلاقات الاجتماعية الأولى تستعمل من قبل النفس المبدعة في بناء أسلوب الحياة. والتسلسل </a:t>
            </a:r>
            <a:r>
              <a:rPr lang="ar-IQ" b="1" dirty="0" err="1" smtClean="0"/>
              <a:t>الولادي</a:t>
            </a:r>
            <a:r>
              <a:rPr lang="ar-IQ" b="1" dirty="0" smtClean="0"/>
              <a:t> هو أحدث المؤثرات الاجتماعية المهمة فهنالك اختلافات كبيرة بين الأول والثاني وثالث في الأسرة، وهو نتيجة للخبرات المتميزة التي يمر </a:t>
            </a:r>
            <a:r>
              <a:rPr lang="ar-IQ" b="1" dirty="0" err="1" smtClean="0"/>
              <a:t>بها</a:t>
            </a:r>
            <a:r>
              <a:rPr lang="ar-IQ" b="1" dirty="0" smtClean="0"/>
              <a:t> كل فرد بوصفه عضواً في جماعة اجتماعية. فالطفل </a:t>
            </a:r>
            <a:r>
              <a:rPr lang="ar-IQ" b="1" dirty="0" err="1" smtClean="0"/>
              <a:t>الاول</a:t>
            </a:r>
            <a:r>
              <a:rPr lang="ar-IQ" b="1" dirty="0" smtClean="0"/>
              <a:t> يحصل على اهتمام كبير من والديه حتى يأتي الطفل الثاني لينافسه على هذا الاهتمام، ومن هنا تؤثر هذه الخبرة في الطفل الأول بطريقة </a:t>
            </a:r>
            <a:r>
              <a:rPr lang="ar-IQ" b="1" dirty="0" err="1" smtClean="0"/>
              <a:t>متباينه</a:t>
            </a:r>
            <a:r>
              <a:rPr lang="ar-IQ" b="1" dirty="0" smtClean="0"/>
              <a:t> فقد يصبح لبعض الوقت مشكلة سلوكية. وهنا أشار </a:t>
            </a:r>
            <a:r>
              <a:rPr lang="ar-IQ" b="1" dirty="0" err="1" smtClean="0"/>
              <a:t>آدلر</a:t>
            </a:r>
            <a:r>
              <a:rPr lang="ar-IQ" b="1" dirty="0" smtClean="0"/>
              <a:t> أن مثل هذا الموقف يؤثر على نظرة الشخص للحياة حيث الأطفال الأوائل في الغالب متجهون نحو الماضي وتواقون إليه ومتشائمون من المستقبل، أما الطفل الثاني فهو لم يجرب مركز السلطة والاهتمام ولم يواجه بصدمة التنازل المفاجئ عن مركز الاهتمام. كما أن تجربة الآباء في معاملته تختلف إذ تصبح أكثر هدوءا. ومن هنا فالطفل الثاني مدفوع للحاق بأخيه الأكبر والتفوق عليه وهو أكثر تفاؤلاً بالمستقبل. أما الطفل الأصغر فهو الطفل المحبوب للعائلة، فهو ينمو بسرعة ملحوظة ويكون أكثر إنجازاً في عمله أو قد يحدث العكس، فإذا دلل لدرجة كبيرة بحيث لا يحتاج لأن يتعلم ويعمل أي شيء بنفسه فإنه يصبح اعتمادياً وسيجد صعوبة في حل مشاكله. أما الطفل الوحيد فهو مركز اهتمام العائلة ومن المتوقع أن يتعرض لصدمة عنيفة عندما يذهب إلى المدرسة، حيث يدرك أنه لم يعد مركزاً للاهتمام كما أنه لم يعتد على المشاركة والتنافس على المركز ومن المحتمل أن يشعر بخيبة أمل قاسية.</a:t>
            </a:r>
          </a:p>
          <a:p>
            <a:r>
              <a:rPr lang="ar-IQ" b="1" dirty="0" smtClean="0"/>
              <a:t>3. الذات المتفردة: </a:t>
            </a:r>
          </a:p>
          <a:p>
            <a:r>
              <a:rPr lang="ar-IQ" b="1" dirty="0" smtClean="0"/>
              <a:t/>
            </a:r>
            <a:br>
              <a:rPr lang="ar-IQ" b="1" dirty="0" smtClean="0"/>
            </a:br>
            <a:endParaRPr lang="ar-IQ"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buNone/>
            </a:pPr>
            <a:r>
              <a:rPr lang="ar-IQ" dirty="0" smtClean="0"/>
              <a:t>   </a:t>
            </a:r>
            <a:r>
              <a:rPr lang="ar-IQ" smtClean="0"/>
              <a:t/>
            </a:r>
            <a:br>
              <a:rPr lang="ar-IQ" smtClean="0"/>
            </a:br>
            <a:r>
              <a:rPr lang="ar-IQ" smtClean="0">
                <a:latin typeface="Simplified Arabic" pitchFamily="18" charset="-78"/>
                <a:cs typeface="Simplified Arabic" pitchFamily="18" charset="-78"/>
              </a:rPr>
              <a:t> </a:t>
            </a:r>
            <a:r>
              <a:rPr lang="ar-IQ" dirty="0" err="1" smtClean="0">
                <a:latin typeface="Simplified Arabic" pitchFamily="18" charset="-78"/>
                <a:cs typeface="Simplified Arabic" pitchFamily="18" charset="-78"/>
              </a:rPr>
              <a:t>الاهمال</a:t>
            </a:r>
            <a:r>
              <a:rPr lang="ar-IQ" dirty="0" smtClean="0">
                <a:latin typeface="Simplified Arabic" pitchFamily="18" charset="-78"/>
                <a:cs typeface="Simplified Arabic" pitchFamily="18" charset="-78"/>
              </a:rPr>
              <a:t> الزائد فيكون فيه الطفل منبوذ ومهمل وغير مرغوب فيه وتتسم طفولته بانعدام الحب </a:t>
            </a:r>
            <a:r>
              <a:rPr lang="ar-IQ" dirty="0" err="1" smtClean="0">
                <a:latin typeface="Simplified Arabic" pitchFamily="18" charset="-78"/>
                <a:cs typeface="Simplified Arabic" pitchFamily="18" charset="-78"/>
              </a:rPr>
              <a:t>والطانينة</a:t>
            </a:r>
            <a:r>
              <a:rPr lang="ar-IQ" dirty="0" smtClean="0">
                <a:latin typeface="Simplified Arabic" pitchFamily="18" charset="-78"/>
                <a:cs typeface="Simplified Arabic" pitchFamily="18" charset="-78"/>
              </a:rPr>
              <a:t> بسبب عدم اكتراث الوالدين </a:t>
            </a:r>
            <a:r>
              <a:rPr lang="ar-IQ" dirty="0" err="1" smtClean="0">
                <a:latin typeface="Simplified Arabic" pitchFamily="18" charset="-78"/>
                <a:cs typeface="Simplified Arabic" pitchFamily="18" charset="-78"/>
              </a:rPr>
              <a:t>او</a:t>
            </a:r>
            <a:r>
              <a:rPr lang="ar-IQ" dirty="0" smtClean="0">
                <a:latin typeface="Simplified Arabic" pitchFamily="18" charset="-78"/>
                <a:cs typeface="Simplified Arabic" pitchFamily="18" charset="-78"/>
              </a:rPr>
              <a:t> حتى كرههم له وكنتيجة لذلك قد ينمو لدى الطفل مشاعر الدونية وينظر لكل شخص </a:t>
            </a:r>
            <a:r>
              <a:rPr lang="ar-IQ" dirty="0" err="1" smtClean="0">
                <a:latin typeface="Simplified Arabic" pitchFamily="18" charset="-78"/>
                <a:cs typeface="Simplified Arabic" pitchFamily="18" charset="-78"/>
              </a:rPr>
              <a:t>بانه</a:t>
            </a:r>
            <a:r>
              <a:rPr lang="ar-IQ" dirty="0" smtClean="0">
                <a:latin typeface="Simplified Arabic" pitchFamily="18" charset="-78"/>
                <a:cs typeface="Simplified Arabic" pitchFamily="18" charset="-78"/>
              </a:rPr>
              <a:t> غير موضع ثقته ، فالطفل هنا يكون فاقدا للحب والعطف والرعاية والاهتمام وبالتاي فهو يفقد ثقته بالوالدين كون ان الطفل يشعر بالثقة من مع الوالدين عندما يوفروا له الحب والحنان ويعمم ذلك على العالم الخارجي اما اذا حدث العكس وفقد الثقة بالوالدين فانه يعمم عدم الثقة هذه على العالم الخارجي فيبدو قاسيا جاف الوجدان شككا غير آمن وبالتالي يحاول تعويض هذا النقص باشكال شتى منها القسوة مع الاخرين</a:t>
            </a:r>
            <a:endParaRPr lang="en-US" dirty="0" smtClean="0">
              <a:latin typeface="Simplified Arabic" pitchFamily="18" charset="-78"/>
              <a:cs typeface="Simplified Arabic" pitchFamily="18" charset="-78"/>
            </a:endParaRP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3.اتجاهات السيطرة الزائدة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 </a:t>
            </a:r>
            <a:endParaRPr lang="ar-SA"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buNone/>
            </a:pPr>
            <a:endParaRPr lang="en-US" dirty="0" smtClean="0"/>
          </a:p>
          <a:p>
            <a:r>
              <a:rPr lang="ar-SA" sz="2400" dirty="0" smtClean="0">
                <a:latin typeface="Simplified Arabic" pitchFamily="18" charset="-78"/>
                <a:cs typeface="Simplified Arabic" pitchFamily="18" charset="-78"/>
              </a:rPr>
              <a:t>أطلق </a:t>
            </a:r>
            <a:r>
              <a:rPr lang="ar-SA" sz="2400" dirty="0" err="1" smtClean="0">
                <a:latin typeface="Simplified Arabic" pitchFamily="18" charset="-78"/>
                <a:cs typeface="Simplified Arabic" pitchFamily="18" charset="-78"/>
              </a:rPr>
              <a:t>أدلر</a:t>
            </a:r>
            <a:r>
              <a:rPr lang="ar-SA" sz="2400" dirty="0" smtClean="0">
                <a:latin typeface="Simplified Arabic" pitchFamily="18" charset="-78"/>
                <a:cs typeface="Simplified Arabic" pitchFamily="18" charset="-78"/>
              </a:rPr>
              <a:t> </a:t>
            </a:r>
            <a:r>
              <a:rPr lang="en-US" sz="2400" b="1" dirty="0" smtClean="0">
                <a:latin typeface="Simplified Arabic" pitchFamily="18" charset="-78"/>
                <a:cs typeface="Simplified Arabic" pitchFamily="18" charset="-78"/>
              </a:rPr>
              <a:t>Adler</a:t>
            </a:r>
            <a:r>
              <a:rPr lang="ar-SA" sz="2400" dirty="0" smtClean="0">
                <a:latin typeface="Simplified Arabic" pitchFamily="18" charset="-78"/>
                <a:cs typeface="Simplified Arabic" pitchFamily="18" charset="-78"/>
              </a:rPr>
              <a:t> على نظريته في </a:t>
            </a:r>
            <a:r>
              <a:rPr lang="ar-SA" sz="2400" dirty="0" smtClean="0">
                <a:latin typeface="Simplified Arabic" pitchFamily="18" charset="-78"/>
                <a:cs typeface="Simplified Arabic" pitchFamily="18" charset="-78"/>
                <a:hlinkClick r:id="rId2"/>
              </a:rPr>
              <a:t>الشخصية</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اسم ( علم النفس الفردي</a:t>
            </a:r>
            <a:r>
              <a:rPr lang="ar-SA" sz="2400" b="1" dirty="0" smtClean="0">
                <a:latin typeface="Simplified Arabic" pitchFamily="18" charset="-78"/>
                <a:cs typeface="Simplified Arabic" pitchFamily="18" charset="-78"/>
              </a:rPr>
              <a:t> </a:t>
            </a:r>
            <a:r>
              <a:rPr lang="en-US" sz="2400" b="1" dirty="0" err="1" smtClean="0">
                <a:latin typeface="Simplified Arabic" pitchFamily="18" charset="-78"/>
                <a:cs typeface="Simplified Arabic" pitchFamily="18" charset="-78"/>
              </a:rPr>
              <a:t>Individua</a:t>
            </a:r>
            <a:r>
              <a:rPr lang="en-US" sz="2400" b="1" dirty="0" smtClean="0">
                <a:latin typeface="Simplified Arabic" pitchFamily="18" charset="-78"/>
                <a:cs typeface="Simplified Arabic" pitchFamily="18" charset="-78"/>
              </a:rPr>
              <a:t> Psychology</a:t>
            </a:r>
            <a:r>
              <a:rPr lang="ar-SA" sz="2400" dirty="0" smtClean="0">
                <a:latin typeface="Simplified Arabic" pitchFamily="18" charset="-78"/>
                <a:cs typeface="Simplified Arabic" pitchFamily="18" charset="-78"/>
              </a:rPr>
              <a:t>) يرى </a:t>
            </a:r>
            <a:r>
              <a:rPr lang="ar-SA" sz="2400" dirty="0" err="1" smtClean="0">
                <a:latin typeface="Simplified Arabic" pitchFamily="18" charset="-78"/>
                <a:cs typeface="Simplified Arabic" pitchFamily="18" charset="-78"/>
              </a:rPr>
              <a:t>أدلر</a:t>
            </a:r>
            <a:r>
              <a:rPr lang="ar-SA" sz="2400" dirty="0" smtClean="0">
                <a:latin typeface="Simplified Arabic" pitchFamily="18" charset="-78"/>
                <a:cs typeface="Simplified Arabic" pitchFamily="18" charset="-78"/>
              </a:rPr>
              <a:t> أن جميع البشر لديهم هدف مشترك ، وهو التطور نحو الأفضل أو النضال من أجل التفوق ، لكنهم يختلفون في الأساليب التي يتبعونها لتحقيق هذا الهدف ، فكل منهم يتبع أسلوباً معيناً في الحياة يناضل من خلاله ليحقق هذا الهدف ، وهذا الأسلوب يؤثر على ردود فعله نحو المشكلات التي تواجهه ، صاغ ادلر فهما للطبيعة البشرية ولم يصورنا فيه ضحايا للغرائز ، والصراعات ، ومحكوما علينا بالقوى البايولوجية ، وتجارب الطفولة </a:t>
            </a:r>
            <a:r>
              <a:rPr lang="ar-IQ" sz="2400" dirty="0" smtClean="0">
                <a:latin typeface="Simplified Arabic" pitchFamily="18" charset="-78"/>
                <a:cs typeface="Simplified Arabic" pitchFamily="18" charset="-78"/>
              </a:rPr>
              <a:t>.</a:t>
            </a:r>
          </a:p>
          <a:p>
            <a:endParaRPr lang="ar-IQ" b="1" dirty="0" smtClean="0">
              <a:solidFill>
                <a:srgbClr val="7030A0"/>
              </a:solidFill>
            </a:endParaRPr>
          </a:p>
          <a:p>
            <a:r>
              <a:rPr lang="ar-IQ" dirty="0" smtClean="0"/>
              <a:t/>
            </a:r>
            <a:br>
              <a:rPr lang="ar-IQ" dirty="0" smtClean="0"/>
            </a:br>
            <a:endParaRPr lang="ar-IQ" b="1" dirty="0" smtClean="0">
              <a:solidFill>
                <a:srgbClr val="FF0000"/>
              </a:solidFill>
            </a:endParaRPr>
          </a:p>
          <a:p>
            <a:endParaRPr lang="ar-SA" dirty="0">
              <a:solidFill>
                <a:srgbClr val="FF0000"/>
              </a:solidFill>
            </a:endParaRPr>
          </a:p>
        </p:txBody>
      </p:sp>
    </p:spTree>
    <p:extLst>
      <p:ext uri="{BB962C8B-B14F-4D97-AF65-F5344CB8AC3E}">
        <p14:creationId xmlns="" xmlns:p14="http://schemas.microsoft.com/office/powerpoint/2010/main" val="3843405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5400" dirty="0" smtClean="0">
                <a:solidFill>
                  <a:srgbClr val="FF0000"/>
                </a:solidFill>
              </a:rPr>
              <a:t>  </a:t>
            </a:r>
            <a:endParaRPr lang="ar-SA" sz="5400" dirty="0">
              <a:solidFill>
                <a:srgbClr val="FF0000"/>
              </a:solidFill>
            </a:endParaRPr>
          </a:p>
        </p:txBody>
      </p:sp>
      <p:sp>
        <p:nvSpPr>
          <p:cNvPr id="3" name="عنصر نائب للمحتوى 2"/>
          <p:cNvSpPr>
            <a:spLocks noGrp="1"/>
          </p:cNvSpPr>
          <p:nvPr>
            <p:ph idx="1"/>
          </p:nvPr>
        </p:nvSpPr>
        <p:spPr/>
        <p:txBody>
          <a:bodyPr>
            <a:normAutofit/>
          </a:bodyPr>
          <a:lstStyle/>
          <a:p>
            <a:pPr>
              <a:buNone/>
            </a:pPr>
            <a:endParaRPr lang="en-US" dirty="0" smtClean="0">
              <a:solidFill>
                <a:srgbClr val="7030A0"/>
              </a:solidFill>
            </a:endParaRPr>
          </a:p>
          <a:p>
            <a:r>
              <a:rPr lang="ar-IQ" sz="2400" dirty="0" smtClean="0">
                <a:latin typeface="Simplified Arabic" pitchFamily="18" charset="-78"/>
                <a:cs typeface="Simplified Arabic" pitchFamily="18" charset="-78"/>
              </a:rPr>
              <a:t>تركز نظرية </a:t>
            </a:r>
            <a:r>
              <a:rPr lang="ar-IQ" sz="2400" dirty="0" err="1" smtClean="0">
                <a:latin typeface="Simplified Arabic" pitchFamily="18" charset="-78"/>
                <a:cs typeface="Simplified Arabic" pitchFamily="18" charset="-78"/>
              </a:rPr>
              <a:t>ادلر</a:t>
            </a:r>
            <a:r>
              <a:rPr lang="ar-IQ" sz="2400" dirty="0" smtClean="0">
                <a:latin typeface="Simplified Arabic" pitchFamily="18" charset="-78"/>
                <a:cs typeface="Simplified Arabic" pitchFamily="18" charset="-78"/>
              </a:rPr>
              <a:t> على </a:t>
            </a:r>
            <a:r>
              <a:rPr lang="ar-IQ" sz="2400" dirty="0" err="1" smtClean="0">
                <a:latin typeface="Simplified Arabic" pitchFamily="18" charset="-78"/>
                <a:cs typeface="Simplified Arabic" pitchFamily="18" charset="-78"/>
              </a:rPr>
              <a:t>ان</a:t>
            </a:r>
            <a:r>
              <a:rPr lang="ar-IQ" sz="2400" dirty="0" smtClean="0">
                <a:latin typeface="Simplified Arabic" pitchFamily="18" charset="-78"/>
                <a:cs typeface="Simplified Arabic" pitchFamily="18" charset="-78"/>
              </a:rPr>
              <a:t> </a:t>
            </a:r>
            <a:r>
              <a:rPr lang="ar-IQ" sz="2400" dirty="0" err="1" smtClean="0">
                <a:latin typeface="Simplified Arabic" pitchFamily="18" charset="-78"/>
                <a:cs typeface="Simplified Arabic" pitchFamily="18" charset="-78"/>
              </a:rPr>
              <a:t>ارادة</a:t>
            </a:r>
            <a:r>
              <a:rPr lang="ar-IQ" sz="2400" dirty="0" smtClean="0">
                <a:latin typeface="Simplified Arabic" pitchFamily="18" charset="-78"/>
                <a:cs typeface="Simplified Arabic" pitchFamily="18" charset="-78"/>
              </a:rPr>
              <a:t> القوة </a:t>
            </a:r>
            <a:r>
              <a:rPr lang="ar-IQ" sz="2400" dirty="0" err="1" smtClean="0">
                <a:latin typeface="Simplified Arabic" pitchFamily="18" charset="-78"/>
                <a:cs typeface="Simplified Arabic" pitchFamily="18" charset="-78"/>
              </a:rPr>
              <a:t>وارادة</a:t>
            </a:r>
            <a:r>
              <a:rPr lang="ar-IQ" sz="2400" dirty="0" smtClean="0">
                <a:latin typeface="Simplified Arabic" pitchFamily="18" charset="-78"/>
                <a:cs typeface="Simplified Arabic" pitchFamily="18" charset="-78"/>
              </a:rPr>
              <a:t> التفوق </a:t>
            </a:r>
            <a:r>
              <a:rPr lang="ar-IQ" sz="2400" dirty="0" err="1" smtClean="0">
                <a:latin typeface="Simplified Arabic" pitchFamily="18" charset="-78"/>
                <a:cs typeface="Simplified Arabic" pitchFamily="18" charset="-78"/>
              </a:rPr>
              <a:t>وارادة</a:t>
            </a:r>
            <a:r>
              <a:rPr lang="ar-IQ" sz="2400" dirty="0" smtClean="0">
                <a:latin typeface="Simplified Arabic" pitchFamily="18" charset="-78"/>
                <a:cs typeface="Simplified Arabic" pitchFamily="18" charset="-78"/>
              </a:rPr>
              <a:t> بلوغ الكمال وقهر </a:t>
            </a:r>
            <a:r>
              <a:rPr lang="ar-IQ" sz="2400" dirty="0" err="1" smtClean="0">
                <a:latin typeface="Simplified Arabic" pitchFamily="18" charset="-78"/>
                <a:cs typeface="Simplified Arabic" pitchFamily="18" charset="-78"/>
              </a:rPr>
              <a:t>الاحساس</a:t>
            </a:r>
            <a:r>
              <a:rPr lang="ar-IQ" sz="2400" dirty="0" smtClean="0">
                <a:latin typeface="Simplified Arabic" pitchFamily="18" charset="-78"/>
                <a:cs typeface="Simplified Arabic" pitchFamily="18" charset="-78"/>
              </a:rPr>
              <a:t> بالنقص </a:t>
            </a:r>
            <a:r>
              <a:rPr lang="ar-IQ" sz="2400" dirty="0" err="1" smtClean="0">
                <a:latin typeface="Simplified Arabic" pitchFamily="18" charset="-78"/>
                <a:cs typeface="Simplified Arabic" pitchFamily="18" charset="-78"/>
              </a:rPr>
              <a:t>او</a:t>
            </a:r>
            <a:r>
              <a:rPr lang="ar-IQ" sz="2400" dirty="0" smtClean="0">
                <a:latin typeface="Simplified Arabic" pitchFamily="18" charset="-78"/>
                <a:cs typeface="Simplified Arabic" pitchFamily="18" charset="-78"/>
              </a:rPr>
              <a:t> القصور , هي الدافع الرئيسي لدى الانسان , وكأن الانسان في سعيه انما يهدف الى شيء واحد هو ان يكون محققا لذاته في مجتمعه كأفضل ما يكون التحقيق ، والتحقيق الافضل هذا للذات سوف يكون معياره مختلفا بين الافراد ، فبينما يراه البعض في القوة والغنى والامور الانانية الضيقة كما يفعل المرضى النفسيون ، يراه الاخرون في الاهداف النبيلة ذات الطابع الاجتماعي , والتي تؤدي الى تقوية المجتمع ومساعدته على النهوض وتحقيق تقدمه ورفعته, كما هو الحال لدى اصحاء النفوس , ومن هنا تبتدأ نزعة ادلر الاجتماعية الواضحة .</a:t>
            </a:r>
            <a:endParaRPr lang="en-US" sz="2400" dirty="0" smtClean="0">
              <a:latin typeface="Simplified Arabic" pitchFamily="18" charset="-78"/>
              <a:cs typeface="Simplified Arabic" pitchFamily="18" charset="-78"/>
            </a:endParaRPr>
          </a:p>
          <a:p>
            <a:r>
              <a:rPr lang="ar-IQ" dirty="0" smtClean="0"/>
              <a:t/>
            </a:r>
            <a:br>
              <a:rPr lang="ar-IQ" dirty="0" smtClean="0"/>
            </a:br>
            <a:endParaRPr lang="en-US" dirty="0" smtClean="0"/>
          </a:p>
          <a:p>
            <a:endParaRPr lang="ar-SA" dirty="0"/>
          </a:p>
        </p:txBody>
      </p:sp>
    </p:spTree>
    <p:extLst>
      <p:ext uri="{BB962C8B-B14F-4D97-AF65-F5344CB8AC3E}">
        <p14:creationId xmlns="" xmlns:p14="http://schemas.microsoft.com/office/powerpoint/2010/main" val="47614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t>أهم المفاهيم التي طرحها </a:t>
            </a:r>
            <a:r>
              <a:rPr lang="ar-IQ" dirty="0" err="1" smtClean="0"/>
              <a:t>أدلر</a:t>
            </a:r>
            <a:endParaRPr lang="ar-SA" dirty="0"/>
          </a:p>
        </p:txBody>
      </p:sp>
      <p:sp>
        <p:nvSpPr>
          <p:cNvPr id="3" name="عنصر نائب للمحتوى 2"/>
          <p:cNvSpPr>
            <a:spLocks noGrp="1"/>
          </p:cNvSpPr>
          <p:nvPr>
            <p:ph idx="1"/>
          </p:nvPr>
        </p:nvSpPr>
        <p:spPr/>
        <p:txBody>
          <a:bodyPr>
            <a:normAutofit fontScale="85000" lnSpcReduction="10000"/>
          </a:bodyPr>
          <a:lstStyle/>
          <a:p>
            <a:pPr lvl="0"/>
            <a:r>
              <a:rPr lang="ar-IQ" dirty="0" smtClean="0"/>
              <a:t> يقول </a:t>
            </a:r>
            <a:r>
              <a:rPr lang="ar-IQ" dirty="0" err="1" smtClean="0"/>
              <a:t>ادلر</a:t>
            </a:r>
            <a:r>
              <a:rPr lang="ar-IQ" dirty="0" smtClean="0"/>
              <a:t> </a:t>
            </a:r>
            <a:r>
              <a:rPr lang="ar-IQ" dirty="0" err="1" smtClean="0"/>
              <a:t>ان</a:t>
            </a:r>
            <a:r>
              <a:rPr lang="ar-IQ" dirty="0" smtClean="0"/>
              <a:t> </a:t>
            </a:r>
            <a:r>
              <a:rPr lang="ar-IQ" dirty="0" err="1" smtClean="0"/>
              <a:t>اصابة</a:t>
            </a:r>
            <a:r>
              <a:rPr lang="ar-IQ" dirty="0" smtClean="0"/>
              <a:t> الفرد بمرض </a:t>
            </a:r>
            <a:endParaRPr lang="en-US" dirty="0" smtClean="0"/>
          </a:p>
          <a:p>
            <a:pPr lvl="0"/>
            <a:r>
              <a:rPr lang="ar-IQ" dirty="0" smtClean="0"/>
              <a:t>ما في عضو خاص بالجسم يشير </a:t>
            </a:r>
            <a:r>
              <a:rPr lang="ar-IQ" dirty="0" err="1" smtClean="0"/>
              <a:t>الى</a:t>
            </a:r>
            <a:r>
              <a:rPr lang="ar-IQ" dirty="0" smtClean="0"/>
              <a:t> ضعف بناء </a:t>
            </a:r>
            <a:r>
              <a:rPr lang="ar-IQ" dirty="0" err="1" smtClean="0"/>
              <a:t>او</a:t>
            </a:r>
            <a:r>
              <a:rPr lang="ar-IQ" dirty="0" smtClean="0"/>
              <a:t> تكوين هذا العضو ويشير </a:t>
            </a:r>
            <a:endParaRPr lang="en-US" dirty="0" smtClean="0"/>
          </a:p>
          <a:p>
            <a:pPr lvl="0"/>
            <a:r>
              <a:rPr lang="ar-IQ" dirty="0" smtClean="0"/>
              <a:t>بهذا الصدد </a:t>
            </a:r>
            <a:r>
              <a:rPr lang="ar-IQ" dirty="0" err="1" smtClean="0"/>
              <a:t>الى</a:t>
            </a:r>
            <a:r>
              <a:rPr lang="ar-IQ" dirty="0" smtClean="0"/>
              <a:t> </a:t>
            </a:r>
            <a:r>
              <a:rPr lang="ar-IQ" dirty="0" err="1" smtClean="0"/>
              <a:t>ان</a:t>
            </a:r>
            <a:r>
              <a:rPr lang="ar-IQ" dirty="0" smtClean="0"/>
              <a:t> الشخص المصاب بعجز </a:t>
            </a:r>
            <a:r>
              <a:rPr lang="ar-IQ" dirty="0" err="1" smtClean="0"/>
              <a:t>او</a:t>
            </a:r>
            <a:r>
              <a:rPr lang="ar-IQ" dirty="0" smtClean="0"/>
              <a:t> قصور في عضوا ما , يحاول في</a:t>
            </a:r>
            <a:endParaRPr lang="en-US" dirty="0" smtClean="0"/>
          </a:p>
          <a:p>
            <a:pPr lvl="0"/>
            <a:r>
              <a:rPr lang="ar-IQ" dirty="0" smtClean="0"/>
              <a:t> الغالب تعويض هذا النقص </a:t>
            </a:r>
            <a:r>
              <a:rPr lang="ar-IQ" dirty="0" err="1" smtClean="0"/>
              <a:t>او</a:t>
            </a:r>
            <a:r>
              <a:rPr lang="ar-IQ" dirty="0" smtClean="0"/>
              <a:t> العجز بالعمل على تقوية هذا العضو بالمزيد من </a:t>
            </a:r>
            <a:endParaRPr lang="en-US" dirty="0" smtClean="0"/>
          </a:p>
          <a:p>
            <a:pPr lvl="0"/>
            <a:r>
              <a:rPr lang="ar-IQ" dirty="0" smtClean="0"/>
              <a:t>العمل </a:t>
            </a:r>
            <a:r>
              <a:rPr lang="ar-IQ" dirty="0" err="1" smtClean="0"/>
              <a:t>او</a:t>
            </a:r>
            <a:r>
              <a:rPr lang="ar-IQ" dirty="0" smtClean="0"/>
              <a:t> التدريب، ثم تطور هذا المفهوم لديه ولم يصبح قاصرا على النقص </a:t>
            </a:r>
            <a:endParaRPr lang="en-US" dirty="0" smtClean="0"/>
          </a:p>
          <a:p>
            <a:pPr lvl="0"/>
            <a:r>
              <a:rPr lang="ar-IQ" dirty="0" smtClean="0"/>
              <a:t>العضوي فحسب ولكنه </a:t>
            </a:r>
            <a:r>
              <a:rPr lang="ar-IQ" dirty="0" err="1" smtClean="0"/>
              <a:t>اصبح</a:t>
            </a:r>
            <a:r>
              <a:rPr lang="ar-IQ" dirty="0" smtClean="0"/>
              <a:t> يعنى الشعور بالنقص عامة ، وقد يتضمن هذا الشعور </a:t>
            </a:r>
            <a:endParaRPr lang="en-US" dirty="0" smtClean="0"/>
          </a:p>
          <a:p>
            <a:pPr lvl="0"/>
            <a:r>
              <a:rPr lang="ar-IQ" dirty="0" smtClean="0"/>
              <a:t>بالنقص نواحي نفسية </a:t>
            </a:r>
            <a:r>
              <a:rPr lang="ar-IQ" dirty="0" err="1" smtClean="0"/>
              <a:t>او</a:t>
            </a:r>
            <a:r>
              <a:rPr lang="ar-IQ" dirty="0" smtClean="0"/>
              <a:t> اجتماعية وغير النواحي العضوية وحين يحس </a:t>
            </a:r>
            <a:r>
              <a:rPr lang="ar-IQ" dirty="0" err="1" smtClean="0"/>
              <a:t>الانسان</a:t>
            </a:r>
            <a:r>
              <a:rPr lang="ar-IQ" dirty="0" smtClean="0"/>
              <a:t> بهذا </a:t>
            </a:r>
            <a:endParaRPr lang="en-US" dirty="0" smtClean="0"/>
          </a:p>
          <a:p>
            <a:pPr lvl="0"/>
            <a:r>
              <a:rPr lang="ar-IQ" dirty="0" smtClean="0"/>
              <a:t>الدونية يدفعه هذا الشعور للتعويض الزائد ، وبهذا الصدد يقول ادلر الان بدأت ارى </a:t>
            </a:r>
            <a:endParaRPr lang="en-US" dirty="0" smtClean="0"/>
          </a:p>
          <a:p>
            <a:pPr lvl="0"/>
            <a:r>
              <a:rPr lang="ar-IQ" dirty="0" smtClean="0"/>
              <a:t>بوضوح في كل ظاهرة نفسية ( النضال من اجل التفوق ) . </a:t>
            </a:r>
            <a:endParaRPr lang="en-US" dirty="0" smtClean="0"/>
          </a:p>
          <a:p>
            <a:r>
              <a:rPr lang="ar-IQ" dirty="0" smtClean="0"/>
              <a:t/>
            </a:r>
            <a:br>
              <a:rPr lang="ar-IQ" dirty="0" smtClean="0"/>
            </a:br>
            <a:endParaRPr lang="ar-IQ" dirty="0" smtClean="0"/>
          </a:p>
          <a:p>
            <a:pPr>
              <a:buNone/>
            </a:pPr>
            <a:endParaRPr lang="ar-IQ" dirty="0" smtClean="0"/>
          </a:p>
        </p:txBody>
      </p:sp>
    </p:spTree>
    <p:extLst>
      <p:ext uri="{BB962C8B-B14F-4D97-AF65-F5344CB8AC3E}">
        <p14:creationId xmlns="" xmlns:p14="http://schemas.microsoft.com/office/powerpoint/2010/main" val="2820088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lvl="0"/>
            <a:r>
              <a:rPr lang="ar-IQ" dirty="0" smtClean="0"/>
              <a:t> هذا النضال </a:t>
            </a:r>
            <a:r>
              <a:rPr lang="ar-IQ" dirty="0" err="1" smtClean="0"/>
              <a:t>او</a:t>
            </a:r>
            <a:r>
              <a:rPr lang="ar-IQ" dirty="0" smtClean="0"/>
              <a:t> الكفاح يسير موازيا مع النمو الجسمي ويعد بمثابة ضرورة واقعية للحياة نفسها، ويعد النضال من اجل التفوق </a:t>
            </a:r>
            <a:r>
              <a:rPr lang="ar-IQ" dirty="0" err="1" smtClean="0"/>
              <a:t>الاساس</a:t>
            </a:r>
            <a:r>
              <a:rPr lang="ar-IQ" dirty="0" smtClean="0"/>
              <a:t> لطرح كل الحلول المتاحة والممكنة لمواجهة مشاكل الحياة ،  وتتبع كل وظائف الانسان الفرد هذا المفهوم ،اي ان كل وظائف الانسان الفرد تناضل من اجل اكتساب الثقة واليقين والمزيد من التفوق والسيطرة وهذه القوة المتمثلة في النضال , تدفع الفرد بصفة مستمرة ليتخطى الصعاب ، وليس هناك من نهاية لهذا الدافع ، اي ان الحث هنا يتسم بالاستمرارية ، ويدفع من اسفل الى اعلى، </a:t>
            </a:r>
            <a:r>
              <a:rPr lang="ar-AE" dirty="0" smtClean="0"/>
              <a:t>وقد يتضمن هذا الشعور بالنقص والنواحي النفسية </a:t>
            </a:r>
            <a:r>
              <a:rPr lang="ar-AE" dirty="0" err="1" smtClean="0"/>
              <a:t>او</a:t>
            </a:r>
            <a:r>
              <a:rPr lang="ar-AE" dirty="0" smtClean="0"/>
              <a:t> الاجتماعية غير النواحي والعضوية ، وحين يحسب الانسان بهذه الدونية يدفعه هذا الشعور للتعويض الزائد  </a:t>
            </a:r>
            <a:r>
              <a:rPr lang="en-US" dirty="0" smtClean="0"/>
              <a:t>Over – Compensation   </a:t>
            </a:r>
          </a:p>
          <a:p>
            <a:r>
              <a:rPr lang="ar-IQ" dirty="0" smtClean="0"/>
              <a:t/>
            </a:r>
            <a:br>
              <a:rPr lang="ar-IQ" dirty="0" smtClean="0"/>
            </a:br>
            <a:r>
              <a:rPr lang="ar-IQ" dirty="0" smtClean="0"/>
              <a:t/>
            </a:r>
            <a:br>
              <a:rPr lang="ar-IQ" dirty="0" smtClean="0"/>
            </a:br>
            <a:endParaRPr lang="ar-IQ"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   </a:t>
            </a:r>
            <a:endParaRPr lang="ar-IQ" dirty="0"/>
          </a:p>
        </p:txBody>
      </p:sp>
      <p:sp>
        <p:nvSpPr>
          <p:cNvPr id="3" name="عنصر نائب للمحتوى 2"/>
          <p:cNvSpPr>
            <a:spLocks noGrp="1"/>
          </p:cNvSpPr>
          <p:nvPr>
            <p:ph idx="1"/>
          </p:nvPr>
        </p:nvSpPr>
        <p:spPr/>
        <p:txBody>
          <a:bodyPr/>
          <a:lstStyle/>
          <a:p>
            <a:pPr>
              <a:buNone/>
            </a:pPr>
            <a:r>
              <a:rPr lang="ar-AE" sz="2400" dirty="0" smtClean="0">
                <a:latin typeface="Simplified Arabic" pitchFamily="18" charset="-78"/>
                <a:cs typeface="Simplified Arabic" pitchFamily="18" charset="-78"/>
              </a:rPr>
              <a:t> الحقيقة الاساسية لحياتنا كانت في كيفية وصف ادلر لفكرة الكفاح من اجل التفوق ، هي الهدف النهائي والاخير الذي يكافح باتجاهه كل الناس ولكنه يعني التفوق بالمعنى العام للكلمة ، لم يقصد ادلر بالكفاح من اجل التفوق بان كل واحد منا يكافح ليصبح اعلى من أي شخص اخر في المركز او الامتياز ، كما لم يعن التعبير في استعماله ميل الاستبداد والتعالي ، ما عناه هو الكمال : يكافح الناس من اجل الكفاح والتي وصفها ادلر بالفاظ متباينة ، التغلب الكفاح نحو الاعلى ، الاندفاع من اسفل الى اعلى او الدفع من السلب الى الايجاب ، هذا الدفع العظيم للاعلى يوازي النمو العضوي وهو جزء ضروري في الحياة فكل شيء نقوم به يتبع دفع وتوجيه هذا الكفاح والذي يعمل باستمرار ، فكل شيء  يتسم بهذا الكفاح من اجل التفوق للكمال </a:t>
            </a:r>
            <a:endParaRPr lang="en-US" sz="2400" dirty="0" smtClean="0">
              <a:latin typeface="Simplified Arabic" pitchFamily="18" charset="-78"/>
              <a:cs typeface="Simplified Arabic" pitchFamily="18" charset="-78"/>
            </a:endParaRPr>
          </a:p>
          <a:p>
            <a:endParaRPr lang="ar-IQ"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40000" lnSpcReduction="20000"/>
          </a:bodyPr>
          <a:lstStyle/>
          <a:p>
            <a:r>
              <a:rPr lang="ar-IQ" sz="3800" b="1" dirty="0" smtClean="0"/>
              <a:t>2. </a:t>
            </a:r>
            <a:r>
              <a:rPr lang="ar-IQ" sz="3800" b="1" dirty="0" err="1" smtClean="0"/>
              <a:t>اهمية</a:t>
            </a:r>
            <a:r>
              <a:rPr lang="ar-IQ" sz="3800" b="1" dirty="0" smtClean="0"/>
              <a:t> البعد الاجتماعي :يظهر الاهتمام الاجتماعي من خلال علاقة الفرد بالآخرين، حيث لا يستطيع أي من الافراد أن</a:t>
            </a:r>
          </a:p>
          <a:p>
            <a:r>
              <a:rPr lang="ar-IQ" sz="3800" b="1" dirty="0" smtClean="0"/>
              <a:t> ينفصل كليا عن المجتمع وعن الالتزامات نحو هذا المجتمع، وأكد </a:t>
            </a:r>
            <a:r>
              <a:rPr lang="ar-IQ" sz="3800" b="1" dirty="0" err="1" smtClean="0"/>
              <a:t>آدلر</a:t>
            </a:r>
            <a:r>
              <a:rPr lang="ar-IQ" sz="3800" b="1" dirty="0" smtClean="0"/>
              <a:t> أن الميول الاجتماعية عبارة عن تعويض </a:t>
            </a:r>
            <a:r>
              <a:rPr lang="ar-IQ" sz="3800" b="1" dirty="0" err="1" smtClean="0"/>
              <a:t>حقيقي</a:t>
            </a:r>
            <a:r>
              <a:rPr lang="ar-IQ" sz="3800" b="1" dirty="0" smtClean="0"/>
              <a:t> </a:t>
            </a:r>
          </a:p>
          <a:p>
            <a:r>
              <a:rPr lang="ar-IQ" sz="4000" b="1" dirty="0" smtClean="0"/>
              <a:t>يقوم به الفرد تجاه الآخرين بسبب ما يعانيه أفراد الجنس البشري من ضعف طبيعي، لذا ما يقوم به الفرد من كفاح من أجل التفوق يأخذ طابعا اجتماعيا وليس فرديا. ويحل المثل العليا والقيم لمجتمع كامل محل الطموح الشخصي، والمنفعة محل الأنانية، فبالعمل من أجل الصالح العام يعوض </a:t>
            </a:r>
            <a:r>
              <a:rPr lang="ar-IQ" sz="4000" b="1" dirty="0" err="1" smtClean="0"/>
              <a:t>الانسان</a:t>
            </a:r>
            <a:r>
              <a:rPr lang="ar-IQ" sz="4000" b="1" dirty="0" smtClean="0"/>
              <a:t> ضعفه، وحسب مفهوم </a:t>
            </a:r>
            <a:r>
              <a:rPr lang="ar-IQ" sz="4000" b="1" dirty="0" err="1" smtClean="0"/>
              <a:t>آدلر</a:t>
            </a:r>
            <a:r>
              <a:rPr lang="ar-IQ" sz="4000" b="1" dirty="0" smtClean="0"/>
              <a:t> فإن الميل الاجتماعي فطري وإن </a:t>
            </a:r>
            <a:r>
              <a:rPr lang="ar-IQ" sz="4000" b="1" dirty="0" err="1" smtClean="0"/>
              <a:t>الانسان</a:t>
            </a:r>
            <a:r>
              <a:rPr lang="ar-IQ" sz="4000" b="1" dirty="0" smtClean="0"/>
              <a:t> مخلوق اجتماعي بطبيعته، وهذا لا يظهر تلقائيا </a:t>
            </a:r>
            <a:r>
              <a:rPr lang="ar-IQ" sz="4000" b="1" dirty="0" err="1" smtClean="0"/>
              <a:t>وانما</a:t>
            </a:r>
            <a:r>
              <a:rPr lang="ar-IQ" sz="4000" b="1" dirty="0" smtClean="0"/>
              <a:t> بالتوجيه والتدريب، فالوليد يجد نفسه منذ الولاة في موقف يتطلب التعاون مع الآخرين من أعضاء العائلة، ومن ثم مع الآخرين. وقد أكد </a:t>
            </a:r>
            <a:r>
              <a:rPr lang="ar-IQ" sz="4000" b="1" dirty="0" err="1" smtClean="0"/>
              <a:t>آدلر</a:t>
            </a:r>
            <a:r>
              <a:rPr lang="ar-IQ" sz="4000" b="1" dirty="0" smtClean="0"/>
              <a:t> على أهمية تأثر الأم في تعليم الطفل مفاهيم التعاون والرفق والشجاعة، وفي هذا يقول </a:t>
            </a:r>
            <a:r>
              <a:rPr lang="ar-IQ" sz="4000" b="1" dirty="0" err="1" smtClean="0"/>
              <a:t>آدلر</a:t>
            </a:r>
            <a:r>
              <a:rPr lang="ar-IQ" sz="4000" b="1" dirty="0" smtClean="0"/>
              <a:t>: "إذا شعر الفرد بأنه متحد مع الآخرين يستطيع أن يعمل بشجاعه مع محاولاته في التغلب على مشاكل الحياة، فالطفل عندما يصبح راشدا وينظر إلى الأخرين بعين العداء والريبة سوف يتعامل مع مشاكل الحياة بنفس الاتجاه. </a:t>
            </a:r>
            <a:r>
              <a:rPr lang="ar-IQ" sz="4000" b="1" dirty="0" err="1" smtClean="0"/>
              <a:t>فالاشخاص</a:t>
            </a:r>
            <a:r>
              <a:rPr lang="ar-IQ" sz="4000" b="1" dirty="0" smtClean="0"/>
              <a:t> </a:t>
            </a:r>
            <a:r>
              <a:rPr lang="ar-IQ" sz="4000" b="1" dirty="0" err="1" smtClean="0"/>
              <a:t>الذن</a:t>
            </a:r>
            <a:r>
              <a:rPr lang="ar-IQ" sz="4000" b="1" dirty="0" smtClean="0"/>
              <a:t> لا يملكون شعور بالاهتمام الاجتماعي يصبحون </a:t>
            </a:r>
            <a:r>
              <a:rPr lang="ar-IQ" sz="4000" b="1" dirty="0" err="1" smtClean="0"/>
              <a:t>اشخاصا</a:t>
            </a:r>
            <a:r>
              <a:rPr lang="ar-IQ" sz="4000" b="1" dirty="0" smtClean="0"/>
              <a:t> غير مرغوب فيهم اجتماعيا" (رمزي، 1998).</a:t>
            </a:r>
          </a:p>
          <a:p>
            <a:r>
              <a:rPr lang="ar-IQ" sz="3300" b="1" dirty="0" smtClean="0"/>
              <a:t/>
            </a:r>
            <a:br>
              <a:rPr lang="ar-IQ" sz="3300" b="1" dirty="0" smtClean="0"/>
            </a:br>
            <a:r>
              <a:rPr lang="ar-IQ" sz="3300" b="1" dirty="0" smtClean="0"/>
              <a:t>ويسعى الجميع للكفاح من اجل التغلب على مشاعر العجز، ولا فرق بين الأسوياء </a:t>
            </a:r>
            <a:r>
              <a:rPr lang="ar-IQ" sz="3300" b="1" dirty="0" err="1" smtClean="0"/>
              <a:t>والعصابيين</a:t>
            </a:r>
            <a:r>
              <a:rPr lang="ar-IQ" sz="3300" b="1" dirty="0" smtClean="0"/>
              <a:t> في ذلك، كما يمثل العدوان دافع طبيعي مرتبط بهذا الكفاح، إلا أن الفرق بين المجموعتين هو وجود أهداف اجتماعية للأشخاص الأسوياء مما يعني توجيه العدوان وتهذيبه ليكون اجتماعيا وليأخذ شكل اجتماعيا مقبولا. كما تنعدم النرجسية المرضية لدى الأسوياء، في حين تنعدم الأهداف الاجتماعية ويمارس العدوان والنرجسية بشكل صريح عند </a:t>
            </a:r>
            <a:r>
              <a:rPr lang="ar-IQ" sz="3300" b="1" dirty="0" err="1" smtClean="0"/>
              <a:t>العصابيين</a:t>
            </a:r>
            <a:r>
              <a:rPr lang="ar-IQ" sz="3300" b="1" dirty="0" smtClean="0"/>
              <a:t>.</a:t>
            </a:r>
          </a:p>
          <a:p>
            <a:r>
              <a:rPr lang="ar-IQ" dirty="0" smtClean="0"/>
              <a:t/>
            </a:r>
            <a:br>
              <a:rPr lang="ar-IQ" dirty="0" smtClean="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smtClean="0"/>
              <a:t>3. الذات المتفردة: </a:t>
            </a:r>
          </a:p>
          <a:p>
            <a:r>
              <a:rPr lang="ar-AE" sz="2800" b="1" dirty="0" smtClean="0">
                <a:latin typeface="Simplified Arabic" pitchFamily="18" charset="-78"/>
                <a:cs typeface="Simplified Arabic" pitchFamily="18" charset="-78"/>
              </a:rPr>
              <a:t>التسلسل </a:t>
            </a:r>
            <a:r>
              <a:rPr lang="ar-AE" sz="2800" b="1" dirty="0" err="1" smtClean="0">
                <a:latin typeface="Simplified Arabic" pitchFamily="18" charset="-78"/>
                <a:cs typeface="Simplified Arabic" pitchFamily="18" charset="-78"/>
              </a:rPr>
              <a:t>الولادي</a:t>
            </a:r>
            <a:r>
              <a:rPr lang="ar-AE" sz="2800" b="1" dirty="0" smtClean="0">
                <a:latin typeface="Simplified Arabic" pitchFamily="18" charset="-78"/>
                <a:cs typeface="Simplified Arabic" pitchFamily="18" charset="-78"/>
              </a:rPr>
              <a:t> </a:t>
            </a:r>
            <a:r>
              <a:rPr lang="en-US" sz="2800" b="1" dirty="0" smtClean="0">
                <a:latin typeface="Simplified Arabic" pitchFamily="18" charset="-78"/>
                <a:cs typeface="Simplified Arabic" pitchFamily="18" charset="-78"/>
              </a:rPr>
              <a:t>Birth order</a:t>
            </a:r>
            <a:r>
              <a:rPr lang="ar-IQ" sz="2800" b="1" dirty="0" smtClean="0">
                <a:latin typeface="Simplified Arabic" pitchFamily="18" charset="-78"/>
                <a:cs typeface="Simplified Arabic" pitchFamily="18" charset="-78"/>
              </a:rPr>
              <a:t> : </a:t>
            </a:r>
            <a:r>
              <a:rPr lang="ar-AE" sz="2800" dirty="0" smtClean="0">
                <a:latin typeface="Simplified Arabic" pitchFamily="18" charset="-78"/>
                <a:cs typeface="Simplified Arabic" pitchFamily="18" charset="-78"/>
              </a:rPr>
              <a:t>افترض </a:t>
            </a:r>
            <a:r>
              <a:rPr lang="ar-AE" sz="2800" dirty="0" err="1" smtClean="0">
                <a:latin typeface="Simplified Arabic" pitchFamily="18" charset="-78"/>
                <a:cs typeface="Simplified Arabic" pitchFamily="18" charset="-78"/>
              </a:rPr>
              <a:t>ادلر</a:t>
            </a:r>
            <a:r>
              <a:rPr lang="ar-AE" sz="2800" dirty="0" smtClean="0">
                <a:latin typeface="Simplified Arabic" pitchFamily="18" charset="-78"/>
                <a:cs typeface="Simplified Arabic" pitchFamily="18" charset="-78"/>
              </a:rPr>
              <a:t> </a:t>
            </a:r>
            <a:r>
              <a:rPr lang="ar-AE" sz="2800" dirty="0" err="1" smtClean="0">
                <a:latin typeface="Simplified Arabic" pitchFamily="18" charset="-78"/>
                <a:cs typeface="Simplified Arabic" pitchFamily="18" charset="-78"/>
              </a:rPr>
              <a:t>ان</a:t>
            </a:r>
            <a:r>
              <a:rPr lang="ar-AE" sz="2800" dirty="0" smtClean="0">
                <a:latin typeface="Simplified Arabic" pitchFamily="18" charset="-78"/>
                <a:cs typeface="Simplified Arabic" pitchFamily="18" charset="-78"/>
              </a:rPr>
              <a:t> تسلسل الولادة هو احد المؤثرات الاجتماعية المهمة في الطفولة التي يخلق منها الفرد </a:t>
            </a:r>
            <a:r>
              <a:rPr lang="ar-AE" sz="2800" dirty="0" err="1" smtClean="0">
                <a:latin typeface="Simplified Arabic" pitchFamily="18" charset="-78"/>
                <a:cs typeface="Simplified Arabic" pitchFamily="18" charset="-78"/>
              </a:rPr>
              <a:t>اسلوب</a:t>
            </a:r>
            <a:r>
              <a:rPr lang="ar-AE" sz="2800" dirty="0" smtClean="0">
                <a:latin typeface="Simplified Arabic" pitchFamily="18" charset="-78"/>
                <a:cs typeface="Simplified Arabic" pitchFamily="18" charset="-78"/>
              </a:rPr>
              <a:t> حياته ، كما انه ركز على ثلاثة مراكز مختلفة : الطفل الاول , الطفل الثاني , الطفل الاصغر</a:t>
            </a:r>
            <a:endParaRPr lang="en-US" sz="2800" dirty="0" smtClean="0">
              <a:latin typeface="Simplified Arabic" pitchFamily="18" charset="-78"/>
              <a:cs typeface="Simplified Arabic" pitchFamily="18" charset="-78"/>
            </a:endParaRPr>
          </a:p>
          <a:p>
            <a:r>
              <a:rPr lang="ar-AE" sz="2800" dirty="0" smtClean="0">
                <a:latin typeface="Simplified Arabic" pitchFamily="18" charset="-78"/>
                <a:cs typeface="Simplified Arabic" pitchFamily="18" charset="-78"/>
              </a:rPr>
              <a:t>يجد الطفل </a:t>
            </a:r>
            <a:r>
              <a:rPr lang="ar-AE" sz="2800" dirty="0" err="1" smtClean="0">
                <a:latin typeface="Simplified Arabic" pitchFamily="18" charset="-78"/>
                <a:cs typeface="Simplified Arabic" pitchFamily="18" charset="-78"/>
              </a:rPr>
              <a:t>الاول</a:t>
            </a:r>
            <a:r>
              <a:rPr lang="ar-AE" sz="2800" dirty="0" smtClean="0">
                <a:latin typeface="Simplified Arabic" pitchFamily="18" charset="-78"/>
                <a:cs typeface="Simplified Arabic" pitchFamily="18" charset="-78"/>
              </a:rPr>
              <a:t> نفسه في موقف فريد ومحسود كثيرا وحيث يكون الوالدان عادة سعداء جدا بولادة </a:t>
            </a:r>
            <a:r>
              <a:rPr lang="ar-AE" sz="2800" dirty="0" err="1" smtClean="0">
                <a:latin typeface="Simplified Arabic" pitchFamily="18" charset="-78"/>
                <a:cs typeface="Simplified Arabic" pitchFamily="18" charset="-78"/>
              </a:rPr>
              <a:t>مولودهم</a:t>
            </a:r>
            <a:r>
              <a:rPr lang="ar-AE" sz="2800" dirty="0" smtClean="0">
                <a:latin typeface="Simplified Arabic" pitchFamily="18" charset="-78"/>
                <a:cs typeface="Simplified Arabic" pitchFamily="18" charset="-78"/>
              </a:rPr>
              <a:t> </a:t>
            </a:r>
            <a:r>
              <a:rPr lang="ar-AE" sz="2800" dirty="0" err="1" smtClean="0">
                <a:latin typeface="Simplified Arabic" pitchFamily="18" charset="-78"/>
                <a:cs typeface="Simplified Arabic" pitchFamily="18" charset="-78"/>
              </a:rPr>
              <a:t>الاول</a:t>
            </a:r>
            <a:r>
              <a:rPr lang="ar-AE" sz="2800" dirty="0" smtClean="0">
                <a:latin typeface="Simplified Arabic" pitchFamily="18" charset="-78"/>
                <a:cs typeface="Simplified Arabic" pitchFamily="18" charset="-78"/>
              </a:rPr>
              <a:t> ويخصصان الوقت والاهتمام الكبيرين للطفل الجديد . فالطفل </a:t>
            </a:r>
            <a:r>
              <a:rPr lang="ar-AE" sz="2800" dirty="0" err="1" smtClean="0">
                <a:latin typeface="Simplified Arabic" pitchFamily="18" charset="-78"/>
                <a:cs typeface="Simplified Arabic" pitchFamily="18" charset="-78"/>
              </a:rPr>
              <a:t>الاول</a:t>
            </a:r>
            <a:r>
              <a:rPr lang="ar-AE" sz="2800" dirty="0" smtClean="0">
                <a:latin typeface="Simplified Arabic" pitchFamily="18" charset="-78"/>
                <a:cs typeface="Simplified Arabic" pitchFamily="18" charset="-78"/>
              </a:rPr>
              <a:t> يحصل على الاهتمام الكامل الغير مجزأ من الوالدين، نتيجة لذلك يحصل الطفل </a:t>
            </a:r>
            <a:r>
              <a:rPr lang="ar-AE" sz="2800" dirty="0" err="1" smtClean="0">
                <a:latin typeface="Simplified Arabic" pitchFamily="18" charset="-78"/>
                <a:cs typeface="Simplified Arabic" pitchFamily="18" charset="-78"/>
              </a:rPr>
              <a:t>الاول</a:t>
            </a:r>
            <a:r>
              <a:rPr lang="ar-AE" sz="2800" dirty="0" smtClean="0">
                <a:latin typeface="Simplified Arabic" pitchFamily="18" charset="-78"/>
                <a:cs typeface="Simplified Arabic" pitchFamily="18" charset="-78"/>
              </a:rPr>
              <a:t> في الغالب على الحياة السعيدة , امنة – الى ان يظهر الطفل الثاني ويا لها من خدمة لابد منها فلم يعزله مركز الاهتمام , كما انه لم يحصل على الحب غير المجز ورعاية والديه , بكلمات ادلر " مخلوعا عن العرش "كل الاطفال الاول يحسون بصدمة تغير مراكزهم في العائلة . وجد </a:t>
            </a:r>
            <a:r>
              <a:rPr lang="ar-AE" sz="2800" dirty="0" err="1" smtClean="0">
                <a:latin typeface="Simplified Arabic" pitchFamily="18" charset="-78"/>
                <a:cs typeface="Simplified Arabic" pitchFamily="18" charset="-78"/>
              </a:rPr>
              <a:t>ادلر</a:t>
            </a:r>
            <a:r>
              <a:rPr lang="ar-AE" sz="2800" dirty="0" smtClean="0">
                <a:latin typeface="Simplified Arabic" pitchFamily="18" charset="-78"/>
                <a:cs typeface="Simplified Arabic" pitchFamily="18" charset="-78"/>
              </a:rPr>
              <a:t> </a:t>
            </a:r>
            <a:r>
              <a:rPr lang="ar-AE" sz="2800" dirty="0" err="1" smtClean="0">
                <a:latin typeface="Simplified Arabic" pitchFamily="18" charset="-78"/>
                <a:cs typeface="Simplified Arabic" pitchFamily="18" charset="-78"/>
              </a:rPr>
              <a:t>ان</a:t>
            </a:r>
            <a:r>
              <a:rPr lang="ar-AE" sz="2800" dirty="0" smtClean="0">
                <a:latin typeface="Simplified Arabic" pitchFamily="18" charset="-78"/>
                <a:cs typeface="Simplified Arabic" pitchFamily="18" charset="-78"/>
              </a:rPr>
              <a:t> </a:t>
            </a:r>
            <a:r>
              <a:rPr lang="ar-AE" sz="2800" dirty="0" err="1" smtClean="0">
                <a:latin typeface="Simplified Arabic" pitchFamily="18" charset="-78"/>
                <a:cs typeface="Simplified Arabic" pitchFamily="18" charset="-78"/>
              </a:rPr>
              <a:t>الاطفال</a:t>
            </a:r>
            <a:r>
              <a:rPr lang="ar-AE" sz="2800" dirty="0" smtClean="0">
                <a:latin typeface="Simplified Arabic" pitchFamily="18" charset="-78"/>
                <a:cs typeface="Simplified Arabic" pitchFamily="18" charset="-78"/>
              </a:rPr>
              <a:t> </a:t>
            </a:r>
            <a:r>
              <a:rPr lang="ar-AE" sz="2800" dirty="0" err="1" smtClean="0">
                <a:latin typeface="Simplified Arabic" pitchFamily="18" charset="-78"/>
                <a:cs typeface="Simplified Arabic" pitchFamily="18" charset="-78"/>
              </a:rPr>
              <a:t>الاكبر</a:t>
            </a:r>
            <a:r>
              <a:rPr lang="ar-AE" sz="2800" dirty="0" smtClean="0">
                <a:latin typeface="Simplified Arabic" pitchFamily="18" charset="-78"/>
                <a:cs typeface="Simplified Arabic" pitchFamily="18" charset="-78"/>
              </a:rPr>
              <a:t> هم في الغالب متجهون نحو الماضي وتواقون </a:t>
            </a:r>
            <a:r>
              <a:rPr lang="ar-AE" sz="2800" dirty="0" err="1" smtClean="0">
                <a:latin typeface="Simplified Arabic" pitchFamily="18" charset="-78"/>
                <a:cs typeface="Simplified Arabic" pitchFamily="18" charset="-78"/>
              </a:rPr>
              <a:t>اليه</a:t>
            </a:r>
            <a:r>
              <a:rPr lang="ar-AE" sz="2800" dirty="0" smtClean="0">
                <a:latin typeface="Simplified Arabic" pitchFamily="18" charset="-78"/>
                <a:cs typeface="Simplified Arabic" pitchFamily="18" charset="-78"/>
              </a:rPr>
              <a:t> , متشائمون من المستقبل , لانهم تعلمو متع السلطة في فترة من الفترات فانهم يبقون متشبثين رها مدى حياتهم ، لانهم يستطيعون ممارسة السلطة على اخوانهم الصغار لدرجة ما ، ومع ذلك يكونون في صف سلطة الوالدين ، وكنتيجة لكل هذا يتسم الاطفال الاول بالمحافظة على النظام والسلطة وجد ادلر بأنهم يصبحون منظمين وممتازين , وذوي </a:t>
            </a:r>
            <a:r>
              <a:rPr lang="ar-IQ" sz="2800" dirty="0" smtClean="0">
                <a:latin typeface="Simplified Arabic" pitchFamily="18" charset="-78"/>
                <a:cs typeface="Simplified Arabic" pitchFamily="18" charset="-78"/>
              </a:rPr>
              <a:t>ض</a:t>
            </a:r>
            <a:r>
              <a:rPr lang="ar-AE" sz="2800" dirty="0" err="1" smtClean="0">
                <a:latin typeface="Simplified Arabic" pitchFamily="18" charset="-78"/>
                <a:cs typeface="Simplified Arabic" pitchFamily="18" charset="-78"/>
              </a:rPr>
              <a:t>مائر</a:t>
            </a:r>
            <a:r>
              <a:rPr lang="ar-AE" sz="2800" dirty="0" smtClean="0">
                <a:latin typeface="Simplified Arabic" pitchFamily="18" charset="-78"/>
                <a:cs typeface="Simplified Arabic" pitchFamily="18" charset="-78"/>
              </a:rPr>
              <a:t> حية وكثيري الاهتمام بالتفاصيل </a:t>
            </a:r>
            <a:r>
              <a:rPr lang="ar-AE" sz="2800" dirty="0" smtClean="0"/>
              <a:t>.</a:t>
            </a:r>
            <a:endParaRPr lang="en-US" sz="2800" dirty="0" smtClean="0"/>
          </a:p>
          <a:p>
            <a:endParaRPr lang="en-US" sz="2800" dirty="0" smtClean="0">
              <a:latin typeface="Simplified Arabic" pitchFamily="18" charset="-78"/>
              <a:cs typeface="Simplified Arabic" pitchFamily="18" charset="-78"/>
            </a:endParaRPr>
          </a:p>
          <a:p>
            <a:endParaRPr lang="ar-IQ"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6- أسلوب الحياة: (</a:t>
            </a:r>
            <a:r>
              <a:rPr lang="en-US" dirty="0" smtClean="0"/>
              <a:t>Life Style )</a:t>
            </a:r>
          </a:p>
          <a:p>
            <a:r>
              <a:rPr lang="ar-IQ" dirty="0" smtClean="0"/>
              <a:t>استخدم </a:t>
            </a:r>
            <a:r>
              <a:rPr lang="ar-IQ" dirty="0" err="1" smtClean="0"/>
              <a:t>ادلر</a:t>
            </a:r>
            <a:r>
              <a:rPr lang="ar-IQ" dirty="0" smtClean="0"/>
              <a:t> مصطلح علم النفس الفردي ليؤكد الطبيعة الذاتية لكفاح الفرد من اجل تحقيق أهدافه التي يسعى من خلالها للسعي للتميز في الكمال (هذه الفكرة تؤكد التوجه الإنساني لأدلر).</a:t>
            </a:r>
          </a:p>
          <a:p>
            <a:r>
              <a:rPr lang="ar-IQ" dirty="0" smtClean="0"/>
              <a:t>ويمثل مفهوم </a:t>
            </a:r>
            <a:r>
              <a:rPr lang="ar-IQ" dirty="0" err="1" smtClean="0"/>
              <a:t>آدلر</a:t>
            </a:r>
            <a:r>
              <a:rPr lang="ar-IQ" dirty="0" smtClean="0"/>
              <a:t> عن </a:t>
            </a:r>
            <a:r>
              <a:rPr lang="ar-IQ" dirty="0" err="1" smtClean="0"/>
              <a:t>اسلوب</a:t>
            </a:r>
            <a:r>
              <a:rPr lang="ar-IQ" dirty="0" smtClean="0"/>
              <a:t> الحياة نظرته للشخصية </a:t>
            </a:r>
            <a:r>
              <a:rPr lang="ar-IQ" dirty="0" err="1" smtClean="0"/>
              <a:t>الانسانية</a:t>
            </a:r>
            <a:r>
              <a:rPr lang="ar-IQ" dirty="0" smtClean="0"/>
              <a:t> من حيث تنظيمها واتساقها وتفردها، فيعتقد أن كل الأهداف النهائية تدور أساسا نحو التفوق. إن أسلوب الحياة هو مبدأ النظام الذي تمارس بمقتضاه شخصية الفرد وظائفها، وإن الكل الذي يأمر الأجزاء وأسلوب الحياة هو المبدأ </a:t>
            </a:r>
            <a:r>
              <a:rPr lang="ar-IQ" dirty="0" err="1" smtClean="0"/>
              <a:t>الاساسي</a:t>
            </a:r>
            <a:r>
              <a:rPr lang="ar-IQ" dirty="0" smtClean="0"/>
              <a:t> الفردي عند </a:t>
            </a:r>
            <a:r>
              <a:rPr lang="ar-IQ" dirty="0" err="1" smtClean="0"/>
              <a:t>آدلر</a:t>
            </a:r>
            <a:r>
              <a:rPr lang="ar-IQ" dirty="0" smtClean="0"/>
              <a:t> فهو المبدأ الذي يفسر لنا تفرد الشخص. ينشأ هذا الأسلوب في مرحلة الطفولة المبكرة أي في حوالي الأربع سنوات الأولى في حياة الطفل وتنصهر خبرات الحياة التالية في هذا الأسلوب، ولذلك فإنه من الصعب تغير خط الحياة فيما بعد ذلك. إن النمو المبكر لهذا </a:t>
            </a:r>
            <a:r>
              <a:rPr lang="ar-IQ" dirty="0" err="1" smtClean="0"/>
              <a:t>الاسلوب</a:t>
            </a:r>
            <a:r>
              <a:rPr lang="ar-IQ" dirty="0" smtClean="0"/>
              <a:t> يقوم على أنواع الخبرات التي يمر </a:t>
            </a:r>
            <a:r>
              <a:rPr lang="ar-IQ" dirty="0" err="1" smtClean="0"/>
              <a:t>بها</a:t>
            </a:r>
            <a:r>
              <a:rPr lang="ar-IQ" dirty="0" smtClean="0"/>
              <a:t> الطفل، مثل خبراته التي يشعر </a:t>
            </a:r>
            <a:r>
              <a:rPr lang="ar-IQ" dirty="0" err="1" smtClean="0"/>
              <a:t>بها</a:t>
            </a:r>
            <a:r>
              <a:rPr lang="ar-IQ" dirty="0" smtClean="0"/>
              <a:t> بالنقص أو العجز فيها يعمل على إشباع حاجاته، والفروق والاختلافات بين أساليب حياة الأفراد يمكن أن ترد إلى مصادر مختلفة تكمن في الظروف المختلفة لكل فرد في النواحي البدنية والنفسية </a:t>
            </a:r>
            <a:r>
              <a:rPr lang="ar-IQ" dirty="0" err="1" smtClean="0"/>
              <a:t>والإجتماعية</a:t>
            </a:r>
            <a:r>
              <a:rPr lang="ar-IQ" dirty="0" smtClean="0"/>
              <a:t>. (رمزي، 1998).</a:t>
            </a:r>
          </a:p>
          <a:p>
            <a:r>
              <a:rPr lang="ar-IQ" dirty="0" smtClean="0"/>
              <a:t/>
            </a:r>
            <a:br>
              <a:rPr lang="ar-IQ" dirty="0" smtClean="0"/>
            </a:br>
            <a:endParaRPr lang="ar-IQ"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1402</TotalTime>
  <Words>1498</Words>
  <Application>Microsoft Office PowerPoint</Application>
  <PresentationFormat>عرض على الشاشة (3:4)‏</PresentationFormat>
  <Paragraphs>45</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تدفق</vt:lpstr>
      <vt:lpstr>     نظريات تستند الى الحتمية التفاعلية الاستاذ المساعد الدكتورة عفيفة طه ياسين  </vt:lpstr>
      <vt:lpstr> </vt:lpstr>
      <vt:lpstr>  </vt:lpstr>
      <vt:lpstr>أهم المفاهيم التي طرحها أدلر</vt:lpstr>
      <vt:lpstr>الشريحة 5</vt:lpstr>
      <vt:lpstr>   </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المجموعة الرابعة      الوسائل التعليمية</dc:title>
  <dc:creator>د.داود حلس</dc:creator>
  <cp:lastModifiedBy>Administrator</cp:lastModifiedBy>
  <cp:revision>313</cp:revision>
  <dcterms:created xsi:type="dcterms:W3CDTF">2017-08-28T17:57:30Z</dcterms:created>
  <dcterms:modified xsi:type="dcterms:W3CDTF">2021-09-13T09:43:04Z</dcterms:modified>
</cp:coreProperties>
</file>